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319" r:id="rId6"/>
    <p:sldId id="259" r:id="rId7"/>
    <p:sldId id="310" r:id="rId8"/>
    <p:sldId id="309" r:id="rId9"/>
    <p:sldId id="308" r:id="rId10"/>
    <p:sldId id="320" r:id="rId11"/>
    <p:sldId id="321" r:id="rId12"/>
    <p:sldId id="323" r:id="rId13"/>
    <p:sldId id="324" r:id="rId14"/>
    <p:sldId id="316" r:id="rId15"/>
    <p:sldId id="280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6E1E"/>
    <a:srgbClr val="5F9909"/>
    <a:srgbClr val="C8DC6D"/>
    <a:srgbClr val="A4D227"/>
    <a:srgbClr val="6486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558" y="-96"/>
      </p:cViewPr>
      <p:guideLst>
        <p:guide orient="horz" pos="2160"/>
        <p:guide pos="375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C160-6105-4594-B9A7-D32201722D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B5D86-C3E6-426B-A68F-6513478A0E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C160-6105-4594-B9A7-D32201722D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B5D86-C3E6-426B-A68F-6513478A0E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C160-6105-4594-B9A7-D32201722D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B5D86-C3E6-426B-A68F-6513478A0E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8D015-D17E-4C82-8533-7F2A9C2BBE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6D9A2-10AE-4CFF-A9B3-36B74E09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8D015-D17E-4C82-8533-7F2A9C2BBE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6D9A2-10AE-4CFF-A9B3-36B74E09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8D015-D17E-4C82-8533-7F2A9C2BBE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6D9A2-10AE-4CFF-A9B3-36B74E09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8D015-D17E-4C82-8533-7F2A9C2BBE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6D9A2-10AE-4CFF-A9B3-36B74E09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8D015-D17E-4C82-8533-7F2A9C2BBE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6D9A2-10AE-4CFF-A9B3-36B74E09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8D015-D17E-4C82-8533-7F2A9C2BBE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6D9A2-10AE-4CFF-A9B3-36B74E09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8D015-D17E-4C82-8533-7F2A9C2BBE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6D9A2-10AE-4CFF-A9B3-36B74E09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8D015-D17E-4C82-8533-7F2A9C2BBE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6D9A2-10AE-4CFF-A9B3-36B74E09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亮亮图文旗舰店https://liangliangtuwen.tmall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C160-6105-4594-B9A7-D32201722D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B5D86-C3E6-426B-A68F-6513478A0E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8D015-D17E-4C82-8533-7F2A9C2BBE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6D9A2-10AE-4CFF-A9B3-36B74E09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8D015-D17E-4C82-8533-7F2A9C2BBE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6D9A2-10AE-4CFF-A9B3-36B74E09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8D015-D17E-4C82-8533-7F2A9C2BBE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6D9A2-10AE-4CFF-A9B3-36B74E09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C160-6105-4594-B9A7-D32201722D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B5D86-C3E6-426B-A68F-6513478A0E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C160-6105-4594-B9A7-D32201722D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B5D86-C3E6-426B-A68F-6513478A0E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C160-6105-4594-B9A7-D32201722D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B5D86-C3E6-426B-A68F-6513478A0E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C160-6105-4594-B9A7-D32201722D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B5D86-C3E6-426B-A68F-6513478A0E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C160-6105-4594-B9A7-D32201722D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B5D86-C3E6-426B-A68F-6513478A0E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C160-6105-4594-B9A7-D32201722D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B5D86-C3E6-426B-A68F-6513478A0E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C160-6105-4594-B9A7-D32201722D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B5D86-C3E6-426B-A68F-6513478A0E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70C160-6105-4594-B9A7-D32201722D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B5D86-C3E6-426B-A68F-6513478A0EB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18D015-D17E-4C82-8533-7F2A9C2BBE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76D9A2-10AE-4CFF-A9B3-36B74E09B17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978881" y="2860810"/>
            <a:ext cx="7293019" cy="2111942"/>
            <a:chOff x="3386934" y="2300862"/>
            <a:chExt cx="5814216" cy="1587843"/>
          </a:xfrm>
        </p:grpSpPr>
        <p:sp>
          <p:nvSpPr>
            <p:cNvPr id="11" name="文本框 10"/>
            <p:cNvSpPr txBox="1"/>
            <p:nvPr/>
          </p:nvSpPr>
          <p:spPr>
            <a:xfrm>
              <a:off x="3386934" y="2300862"/>
              <a:ext cx="5814216" cy="11792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4800" dirty="0">
                  <a:solidFill>
                    <a:srgbClr val="486E1E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This video takes panel P20A as examples</a:t>
              </a:r>
              <a:endParaRPr lang="en-US" altLang="zh-CN" sz="4800" dirty="0">
                <a:solidFill>
                  <a:srgbClr val="486E1E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524206" y="3540439"/>
              <a:ext cx="4762401" cy="0"/>
            </a:xfrm>
            <a:prstGeom prst="line">
              <a:avLst/>
            </a:prstGeom>
            <a:ln w="3175">
              <a:solidFill>
                <a:srgbClr val="6486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3428163" y="3588886"/>
              <a:ext cx="2218742" cy="299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000" b="1" dirty="0" smtClean="0">
                  <a:solidFill>
                    <a:srgbClr val="486E1E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San Nan Technology</a:t>
              </a:r>
              <a:endParaRPr lang="en-US" altLang="zh-CN" sz="2000" b="1" dirty="0" smtClean="0">
                <a:solidFill>
                  <a:srgbClr val="486E1E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360295" y="1147445"/>
            <a:ext cx="958723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1" dirty="0">
                <a:solidFill>
                  <a:srgbClr val="486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LED d</a:t>
            </a:r>
            <a:r>
              <a:rPr sz="4800" b="1" dirty="0">
                <a:solidFill>
                  <a:srgbClr val="486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ynamic light box </a:t>
            </a:r>
            <a:endParaRPr sz="4800" b="1" dirty="0">
              <a:solidFill>
                <a:srgbClr val="486E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4800" b="1" dirty="0">
                <a:solidFill>
                  <a:srgbClr val="486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sz="4800" b="1" dirty="0">
                <a:solidFill>
                  <a:srgbClr val="486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oftware application - PPT</a:t>
            </a:r>
            <a:endParaRPr sz="4800" b="1" dirty="0">
              <a:solidFill>
                <a:srgbClr val="486E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1" t="9403" r="64233" b="73728"/>
          <a:stretch>
            <a:fillRect/>
          </a:stretch>
        </p:blipFill>
        <p:spPr>
          <a:xfrm>
            <a:off x="0" y="30909"/>
            <a:ext cx="1110678" cy="92938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74090" y="195580"/>
            <a:ext cx="44100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486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07. </a:t>
            </a:r>
            <a:r>
              <a:rPr lang="zh-CN" altLang="en-US" sz="2000" b="1" dirty="0">
                <a:solidFill>
                  <a:srgbClr val="486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Animation output</a:t>
            </a:r>
            <a:endParaRPr lang="zh-CN" altLang="en-US" sz="2000" b="1" dirty="0">
              <a:solidFill>
                <a:srgbClr val="486E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4168" y="801518"/>
            <a:ext cx="5906538" cy="853472"/>
            <a:chOff x="823659" y="3297972"/>
            <a:chExt cx="4957042" cy="717668"/>
          </a:xfrm>
        </p:grpSpPr>
        <p:sp>
          <p:nvSpPr>
            <p:cNvPr id="9" name="Oval 34"/>
            <p:cNvSpPr/>
            <p:nvPr/>
          </p:nvSpPr>
          <p:spPr bwMode="auto">
            <a:xfrm>
              <a:off x="823659" y="3297972"/>
              <a:ext cx="703262" cy="701675"/>
            </a:xfrm>
            <a:prstGeom prst="ellipse">
              <a:avLst/>
            </a:prstGeom>
            <a:solidFill>
              <a:srgbClr val="5F99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</a:t>
              </a:r>
              <a:endParaRPr lang="en-US" sz="4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Oval 32"/>
            <p:cNvSpPr/>
            <p:nvPr/>
          </p:nvSpPr>
          <p:spPr bwMode="auto">
            <a:xfrm>
              <a:off x="5077439" y="3312378"/>
              <a:ext cx="703262" cy="703262"/>
            </a:xfrm>
            <a:prstGeom prst="ellipse">
              <a:avLst/>
            </a:prstGeom>
            <a:solidFill>
              <a:srgbClr val="5F99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2</a:t>
              </a:r>
              <a:endParaRPr lang="en-US" sz="4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Content Placeholder 2"/>
            <p:cNvSpPr txBox="1"/>
            <p:nvPr/>
          </p:nvSpPr>
          <p:spPr bwMode="auto">
            <a:xfrm>
              <a:off x="1587335" y="3436256"/>
              <a:ext cx="2705643" cy="455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262" tIns="45631" rIns="91262" bIns="4563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 defTabSz="1216660">
                <a:lnSpc>
                  <a:spcPct val="120000"/>
                </a:lnSpc>
                <a:buClrTx/>
                <a:buSzTx/>
                <a:buNone/>
              </a:pPr>
              <a:r>
                <a:rPr lang="zh-CN" altLang="en-US" dirty="0">
                  <a:solidFill>
                    <a:srgbClr val="486E1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Click: </a:t>
              </a:r>
              <a:r>
                <a:rPr lang="en-US" altLang="zh-CN" dirty="0">
                  <a:solidFill>
                    <a:srgbClr val="486E1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LED TO LDX V3.7</a:t>
              </a:r>
              <a:endParaRPr lang="en-US" altLang="zh-CN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2" name="Content Placeholder 2"/>
          <p:cNvSpPr txBox="1"/>
          <p:nvPr/>
        </p:nvSpPr>
        <p:spPr bwMode="auto">
          <a:xfrm>
            <a:off x="5970905" y="784225"/>
            <a:ext cx="4897755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62" tIns="45631" rIns="91262" bIns="4563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defTabSz="1216660">
              <a:lnSpc>
                <a:spcPct val="120000"/>
              </a:lnSpc>
              <a:buClrTx/>
              <a:buSzTx/>
              <a:buNone/>
            </a:pPr>
            <a:r>
              <a:rPr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Complete the following steps. The output file is </a:t>
            </a:r>
            <a:r>
              <a:rPr lang="en-US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DZ</a:t>
            </a:r>
            <a:r>
              <a:rPr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-1_2p.ldx</a:t>
            </a:r>
            <a:endParaRPr lang="en-US" altLang="zh-CN" dirty="0">
              <a:solidFill>
                <a:srgbClr val="486E1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10" y="1878965"/>
            <a:ext cx="4114165" cy="21805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2705" y="1762125"/>
            <a:ext cx="6022340" cy="45745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1" t="9403" r="64233" b="73728"/>
          <a:stretch>
            <a:fillRect/>
          </a:stretch>
        </p:blipFill>
        <p:spPr>
          <a:xfrm>
            <a:off x="0" y="30909"/>
            <a:ext cx="1110678" cy="92938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74090" y="195580"/>
            <a:ext cx="3667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486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08. </a:t>
            </a:r>
            <a:r>
              <a:rPr lang="zh-CN" altLang="en-US" sz="2000" b="1" dirty="0">
                <a:solidFill>
                  <a:srgbClr val="486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Save the file</a:t>
            </a:r>
            <a:endParaRPr lang="zh-CN" altLang="en-US" sz="2000" b="1" dirty="0">
              <a:solidFill>
                <a:srgbClr val="486E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Content Placeholder 2"/>
          <p:cNvSpPr txBox="1"/>
          <p:nvPr/>
        </p:nvSpPr>
        <p:spPr bwMode="auto">
          <a:xfrm>
            <a:off x="1600835" y="1045845"/>
            <a:ext cx="6450965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62" tIns="45631" rIns="91262" bIns="4563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defTabSz="1216660">
              <a:lnSpc>
                <a:spcPct val="120000"/>
              </a:lnSpc>
              <a:buClrTx/>
              <a:buSzTx/>
              <a:buNone/>
            </a:pPr>
            <a:r>
              <a:rPr lang="zh-CN" altLang="en-US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Save the files in a folder for later search and modification.</a:t>
            </a:r>
            <a:endParaRPr lang="zh-CN" altLang="en-US" dirty="0">
              <a:solidFill>
                <a:srgbClr val="486E1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090" y="1766570"/>
            <a:ext cx="9115425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49011" y="3178810"/>
            <a:ext cx="6662043" cy="1078865"/>
            <a:chOff x="3428163" y="3540617"/>
            <a:chExt cx="5311183" cy="8111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3524049" y="3540617"/>
              <a:ext cx="5215297" cy="19097"/>
            </a:xfrm>
            <a:prstGeom prst="line">
              <a:avLst/>
            </a:prstGeom>
            <a:ln w="3175">
              <a:solidFill>
                <a:srgbClr val="6486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3428163" y="3588836"/>
              <a:ext cx="4740950" cy="762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 smtClean="0">
                  <a:solidFill>
                    <a:srgbClr val="486E1E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+mn-ea"/>
                </a:rPr>
                <a:t>Author</a:t>
              </a:r>
              <a:r>
                <a:rPr lang="en-US" altLang="zh-CN" sz="2000" b="1" dirty="0" smtClean="0">
                  <a:solidFill>
                    <a:srgbClr val="486E1E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+mn-ea"/>
                </a:rPr>
                <a:t>: San Nan Technology</a:t>
              </a:r>
              <a:br>
                <a:rPr lang="zh-CN" altLang="en-US" sz="2000" b="1" dirty="0" smtClean="0">
                  <a:solidFill>
                    <a:srgbClr val="486E1E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+mn-ea"/>
                </a:rPr>
              </a:br>
              <a:r>
                <a:rPr lang="zh-CN" altLang="en-US" sz="2000" b="1" dirty="0" smtClean="0">
                  <a:solidFill>
                    <a:srgbClr val="486E1E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+mn-ea"/>
                </a:rPr>
                <a:t>Company</a:t>
              </a:r>
              <a:r>
                <a:rPr lang="en-US" altLang="zh-CN" sz="2000" b="1" dirty="0" smtClean="0">
                  <a:solidFill>
                    <a:srgbClr val="486E1E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+mn-ea"/>
                </a:rPr>
                <a:t>: Shenzhen San Nan Technology Co.,Ltd</a:t>
              </a:r>
              <a:br>
                <a:rPr lang="zh-CN" altLang="en-US" sz="2000" b="1" dirty="0" smtClean="0">
                  <a:solidFill>
                    <a:srgbClr val="486E1E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+mn-ea"/>
                </a:rPr>
              </a:br>
              <a:r>
                <a:rPr lang="en-US" altLang="zh-CN" sz="2000" b="1" dirty="0" smtClean="0">
                  <a:solidFill>
                    <a:srgbClr val="486E1E"/>
                  </a:solidFill>
                  <a:latin typeface="幼圆" panose="02010509060101010101" pitchFamily="49" charset="-122"/>
                  <a:ea typeface="幼圆" panose="02010509060101010101" pitchFamily="49" charset="-122"/>
                  <a:sym typeface="+mn-ea"/>
                </a:rPr>
                <a:t>E-mail: admin@szsnbled.com</a:t>
              </a:r>
              <a:endParaRPr lang="en-US" altLang="zh-CN" sz="2000" b="1" dirty="0" smtClean="0">
                <a:solidFill>
                  <a:srgbClr val="486E1E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endParaRPr>
            </a:p>
          </p:txBody>
        </p:sp>
      </p:grpSp>
      <p:sp>
        <p:nvSpPr>
          <p:cNvPr id="8" name="TextBox 2"/>
          <p:cNvSpPr txBox="1"/>
          <p:nvPr/>
        </p:nvSpPr>
        <p:spPr>
          <a:xfrm>
            <a:off x="3030855" y="2069465"/>
            <a:ext cx="68135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>
                <a:solidFill>
                  <a:srgbClr val="486E1E"/>
                </a:solidFill>
                <a:latin typeface="Britannic Bold" panose="020B0903060703020204" pitchFamily="34" charset="0"/>
              </a:rPr>
              <a:t>Thank you</a:t>
            </a:r>
            <a:endParaRPr lang="en-US" altLang="zh-CN" sz="6000" dirty="0">
              <a:solidFill>
                <a:srgbClr val="486E1E"/>
              </a:solidFill>
              <a:latin typeface="Britannic Bold" panose="020B0903060703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90500" y="2675255"/>
            <a:ext cx="3481070" cy="2346960"/>
          </a:xfrm>
          <a:prstGeom prst="rect">
            <a:avLst/>
          </a:prstGeom>
        </p:spPr>
      </p:pic>
      <p:sp>
        <p:nvSpPr>
          <p:cNvPr id="4" name="直角三角形 3"/>
          <p:cNvSpPr/>
          <p:nvPr/>
        </p:nvSpPr>
        <p:spPr>
          <a:xfrm rot="10800000">
            <a:off x="4515184" y="1465263"/>
            <a:ext cx="496801" cy="642703"/>
          </a:xfrm>
          <a:prstGeom prst="rtTriangle">
            <a:avLst/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202998" y="615633"/>
            <a:ext cx="544512" cy="544512"/>
          </a:xfrm>
          <a:prstGeom prst="ellipse">
            <a:avLst/>
          </a:prstGeom>
          <a:noFill/>
          <a:ln w="19050">
            <a:solidFill>
              <a:srgbClr val="5F9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202998" y="1342073"/>
            <a:ext cx="544512" cy="544512"/>
          </a:xfrm>
          <a:prstGeom prst="ellipse">
            <a:avLst/>
          </a:prstGeom>
          <a:noFill/>
          <a:ln w="19050">
            <a:solidFill>
              <a:srgbClr val="5F9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202998" y="2794635"/>
            <a:ext cx="544512" cy="544513"/>
          </a:xfrm>
          <a:prstGeom prst="ellipse">
            <a:avLst/>
          </a:prstGeom>
          <a:noFill/>
          <a:ln w="19050">
            <a:solidFill>
              <a:srgbClr val="5F9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</a:endParaRPr>
          </a:p>
        </p:txBody>
      </p:sp>
      <p:sp>
        <p:nvSpPr>
          <p:cNvPr id="17" name="文本框 22"/>
          <p:cNvSpPr txBox="1">
            <a:spLocks noChangeArrowheads="1"/>
          </p:cNvSpPr>
          <p:nvPr/>
        </p:nvSpPr>
        <p:spPr bwMode="auto">
          <a:xfrm>
            <a:off x="6236970" y="5804853"/>
            <a:ext cx="51054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486E1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08</a:t>
            </a:r>
            <a:endParaRPr lang="zh-CN" altLang="en-US" sz="2400" b="1">
              <a:solidFill>
                <a:srgbClr val="486E1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文本框 23"/>
          <p:cNvSpPr txBox="1">
            <a:spLocks noChangeArrowheads="1"/>
          </p:cNvSpPr>
          <p:nvPr/>
        </p:nvSpPr>
        <p:spPr bwMode="auto">
          <a:xfrm>
            <a:off x="6217920" y="1383030"/>
            <a:ext cx="5032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486E1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2400" b="1">
              <a:solidFill>
                <a:srgbClr val="486E1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文本框 24"/>
          <p:cNvSpPr txBox="1">
            <a:spLocks noChangeArrowheads="1"/>
          </p:cNvSpPr>
          <p:nvPr/>
        </p:nvSpPr>
        <p:spPr bwMode="auto">
          <a:xfrm>
            <a:off x="6213157" y="2109788"/>
            <a:ext cx="512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486E1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2400" b="1" dirty="0">
              <a:solidFill>
                <a:srgbClr val="486E1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文本框 25"/>
          <p:cNvSpPr txBox="1">
            <a:spLocks noChangeArrowheads="1"/>
          </p:cNvSpPr>
          <p:nvPr/>
        </p:nvSpPr>
        <p:spPr bwMode="auto">
          <a:xfrm>
            <a:off x="6212840" y="2822575"/>
            <a:ext cx="5032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486E1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2400" b="1">
              <a:solidFill>
                <a:srgbClr val="486E1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文本框 28"/>
          <p:cNvSpPr txBox="1">
            <a:spLocks noChangeArrowheads="1"/>
          </p:cNvSpPr>
          <p:nvPr/>
        </p:nvSpPr>
        <p:spPr bwMode="auto">
          <a:xfrm>
            <a:off x="3629978" y="2367915"/>
            <a:ext cx="1024890" cy="2122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600" b="1">
                <a:solidFill>
                  <a:srgbClr val="486E1E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sym typeface="Arial" panose="020B0604020202020204" pitchFamily="34" charset="0"/>
              </a:rPr>
              <a:t>目</a:t>
            </a:r>
            <a:br>
              <a:rPr lang="zh-CN" altLang="en-US" sz="6600" b="1">
                <a:solidFill>
                  <a:srgbClr val="486E1E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sym typeface="Arial" panose="020B0604020202020204" pitchFamily="34" charset="0"/>
              </a:rPr>
            </a:br>
            <a:r>
              <a:rPr lang="zh-CN" altLang="en-US" sz="6600" b="1">
                <a:solidFill>
                  <a:srgbClr val="486E1E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sym typeface="Arial" panose="020B0604020202020204" pitchFamily="34" charset="0"/>
              </a:rPr>
              <a:t>录</a:t>
            </a:r>
            <a:endParaRPr lang="zh-CN" altLang="en-US" sz="6600" b="1">
              <a:solidFill>
                <a:srgbClr val="486E1E"/>
              </a:solidFill>
              <a:latin typeface="方正启体简体" panose="03000509000000000000" pitchFamily="65" charset="-122"/>
              <a:ea typeface="方正启体简体" panose="03000509000000000000" pitchFamily="65" charset="-122"/>
              <a:sym typeface="Arial" panose="020B0604020202020204" pitchFamily="34" charset="0"/>
            </a:endParaRPr>
          </a:p>
        </p:txBody>
      </p:sp>
      <p:sp>
        <p:nvSpPr>
          <p:cNvPr id="22" name="直角三角形 21"/>
          <p:cNvSpPr/>
          <p:nvPr/>
        </p:nvSpPr>
        <p:spPr>
          <a:xfrm rot="240000">
            <a:off x="3427095" y="4774883"/>
            <a:ext cx="476250" cy="561975"/>
          </a:xfrm>
          <a:prstGeom prst="rtTriangle">
            <a:avLst/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804025" y="266065"/>
            <a:ext cx="536638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zh-CN" altLang="en-US" sz="2400" b="1" dirty="0">
              <a:solidFill>
                <a:srgbClr val="486E1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r>
              <a:rPr lang="en-US" altLang="zh-CN" sz="2400" b="1" dirty="0">
                <a:solidFill>
                  <a:srgbClr val="486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The preparatory work</a:t>
            </a:r>
            <a:br>
              <a:rPr lang="en-US" altLang="zh-CN" sz="2400" b="1" dirty="0">
                <a:solidFill>
                  <a:srgbClr val="486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br>
            <a:endParaRPr lang="en-US" altLang="zh-CN" sz="2400" b="1" dirty="0">
              <a:solidFill>
                <a:srgbClr val="486E1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r>
              <a:rPr lang="en-US" altLang="zh-CN" sz="2400" b="1" dirty="0">
                <a:solidFill>
                  <a:srgbClr val="486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Set Size</a:t>
            </a:r>
            <a:endParaRPr lang="en-US" altLang="zh-CN" sz="2400" b="1" dirty="0">
              <a:solidFill>
                <a:srgbClr val="486E1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endParaRPr lang="en-US" altLang="zh-CN" sz="2400" b="1" dirty="0">
              <a:solidFill>
                <a:srgbClr val="486E1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r>
              <a:rPr lang="en-US" altLang="zh-CN" sz="2400" b="1" dirty="0">
                <a:solidFill>
                  <a:srgbClr val="486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Confirmation of pixels</a:t>
            </a:r>
            <a:endParaRPr lang="en-US" altLang="zh-CN" sz="2400" b="1" dirty="0">
              <a:solidFill>
                <a:srgbClr val="486E1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endParaRPr lang="en-US" altLang="zh-CN" sz="2400" b="1" dirty="0">
              <a:solidFill>
                <a:srgbClr val="486E1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r>
              <a:rPr lang="en-US" altLang="zh-CN" sz="2400" b="1" dirty="0">
                <a:solidFill>
                  <a:srgbClr val="486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Module type selection</a:t>
            </a:r>
            <a:endParaRPr lang="en-US" altLang="zh-CN" sz="2400" b="1" dirty="0">
              <a:solidFill>
                <a:srgbClr val="486E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2400" b="1" dirty="0">
              <a:solidFill>
                <a:srgbClr val="486E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2400" b="1" dirty="0">
                <a:solidFill>
                  <a:srgbClr val="486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Controller parameter setting</a:t>
            </a:r>
            <a:endParaRPr lang="en-US" altLang="zh-CN" sz="2400" b="1" dirty="0">
              <a:solidFill>
                <a:srgbClr val="486E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2400" b="1" dirty="0">
              <a:solidFill>
                <a:srgbClr val="486E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2400" b="1" dirty="0">
                <a:solidFill>
                  <a:srgbClr val="486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Import </a:t>
            </a:r>
            <a:r>
              <a:rPr lang="zh-CN" altLang="en-US" sz="2400" b="1" dirty="0">
                <a:solidFill>
                  <a:srgbClr val="486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Animation</a:t>
            </a:r>
            <a:endParaRPr lang="en-US" altLang="zh-CN" sz="2400" b="1" dirty="0">
              <a:solidFill>
                <a:srgbClr val="486E1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endParaRPr lang="en-US" altLang="zh-CN" sz="2400" b="1" dirty="0">
              <a:solidFill>
                <a:srgbClr val="486E1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r>
              <a:rPr lang="zh-CN" altLang="en-US" sz="2400" b="1" dirty="0">
                <a:solidFill>
                  <a:srgbClr val="486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Animation output</a:t>
            </a:r>
            <a:endParaRPr lang="zh-CN" altLang="en-US" sz="2400" b="1" dirty="0">
              <a:solidFill>
                <a:srgbClr val="486E1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endParaRPr lang="zh-CN" altLang="en-US" sz="2400" b="1" dirty="0">
              <a:solidFill>
                <a:srgbClr val="486E1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r>
              <a:rPr lang="zh-CN" altLang="en-US" sz="2400" b="1" dirty="0">
                <a:solidFill>
                  <a:srgbClr val="486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Save the file</a:t>
            </a:r>
            <a:endParaRPr lang="zh-CN" altLang="en-US" sz="2400" b="1" dirty="0">
              <a:solidFill>
                <a:srgbClr val="486E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041" b="60428"/>
          <a:stretch>
            <a:fillRect/>
          </a:stretch>
        </p:blipFill>
        <p:spPr>
          <a:xfrm>
            <a:off x="130910" y="-165585"/>
            <a:ext cx="3392265" cy="2533455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6202998" y="2068195"/>
            <a:ext cx="544512" cy="544513"/>
          </a:xfrm>
          <a:prstGeom prst="ellipse">
            <a:avLst/>
          </a:prstGeom>
          <a:noFill/>
          <a:ln w="19050">
            <a:solidFill>
              <a:srgbClr val="5F9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6217603" y="5721985"/>
            <a:ext cx="544512" cy="544513"/>
          </a:xfrm>
          <a:prstGeom prst="ellipse">
            <a:avLst/>
          </a:prstGeom>
          <a:noFill/>
          <a:ln w="19050">
            <a:solidFill>
              <a:srgbClr val="5F9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6217603" y="4973955"/>
            <a:ext cx="544512" cy="544513"/>
          </a:xfrm>
          <a:prstGeom prst="ellipse">
            <a:avLst/>
          </a:prstGeom>
          <a:noFill/>
          <a:ln w="19050">
            <a:solidFill>
              <a:srgbClr val="5F9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6202998" y="3521075"/>
            <a:ext cx="544512" cy="544513"/>
          </a:xfrm>
          <a:prstGeom prst="ellipse">
            <a:avLst/>
          </a:prstGeom>
          <a:noFill/>
          <a:ln w="19050">
            <a:solidFill>
              <a:srgbClr val="5F9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02998" y="4258310"/>
            <a:ext cx="544512" cy="544513"/>
          </a:xfrm>
          <a:prstGeom prst="ellipse">
            <a:avLst/>
          </a:prstGeom>
          <a:noFill/>
          <a:ln w="19050">
            <a:solidFill>
              <a:srgbClr val="5F9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86E1E"/>
              </a:solidFill>
            </a:endParaRPr>
          </a:p>
        </p:txBody>
      </p:sp>
      <p:sp>
        <p:nvSpPr>
          <p:cNvPr id="8" name="文本框 22"/>
          <p:cNvSpPr txBox="1">
            <a:spLocks noChangeArrowheads="1"/>
          </p:cNvSpPr>
          <p:nvPr/>
        </p:nvSpPr>
        <p:spPr bwMode="auto">
          <a:xfrm>
            <a:off x="6217920" y="4341813"/>
            <a:ext cx="51244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486E1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06</a:t>
            </a:r>
            <a:endParaRPr lang="zh-CN" altLang="en-US" sz="2400" b="1">
              <a:solidFill>
                <a:srgbClr val="486E1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文本框 22"/>
          <p:cNvSpPr txBox="1">
            <a:spLocks noChangeArrowheads="1"/>
          </p:cNvSpPr>
          <p:nvPr/>
        </p:nvSpPr>
        <p:spPr bwMode="auto">
          <a:xfrm>
            <a:off x="6256655" y="671513"/>
            <a:ext cx="4667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486E1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2400" b="1">
              <a:solidFill>
                <a:srgbClr val="486E1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22"/>
          <p:cNvSpPr txBox="1">
            <a:spLocks noChangeArrowheads="1"/>
          </p:cNvSpPr>
          <p:nvPr/>
        </p:nvSpPr>
        <p:spPr bwMode="auto">
          <a:xfrm>
            <a:off x="6203315" y="3582988"/>
            <a:ext cx="5111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486E1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05</a:t>
            </a:r>
            <a:endParaRPr lang="zh-CN" altLang="en-US" sz="2400" b="1">
              <a:solidFill>
                <a:srgbClr val="486E1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文本框 22"/>
          <p:cNvSpPr txBox="1">
            <a:spLocks noChangeArrowheads="1"/>
          </p:cNvSpPr>
          <p:nvPr/>
        </p:nvSpPr>
        <p:spPr bwMode="auto">
          <a:xfrm>
            <a:off x="6247765" y="5014913"/>
            <a:ext cx="466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486E1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07</a:t>
            </a:r>
            <a:endParaRPr lang="zh-CN" altLang="en-US" sz="2400" b="1">
              <a:solidFill>
                <a:srgbClr val="486E1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1" t="9403" r="64233" b="73728"/>
          <a:stretch>
            <a:fillRect/>
          </a:stretch>
        </p:blipFill>
        <p:spPr>
          <a:xfrm>
            <a:off x="0" y="30909"/>
            <a:ext cx="1110678" cy="92938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10615" y="295275"/>
            <a:ext cx="3921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486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01. The preparatory work</a:t>
            </a:r>
            <a:endParaRPr lang="en-US" altLang="zh-CN" sz="2000" b="1" dirty="0">
              <a:solidFill>
                <a:srgbClr val="486E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33"/>
          <p:cNvSpPr>
            <a:spLocks noChangeArrowheads="1"/>
          </p:cNvSpPr>
          <p:nvPr/>
        </p:nvSpPr>
        <p:spPr bwMode="auto">
          <a:xfrm>
            <a:off x="227965" y="1078865"/>
            <a:ext cx="6012180" cy="4741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0" defTabSz="1216660">
              <a:lnSpc>
                <a:spcPct val="120000"/>
              </a:lnSpc>
              <a:buFont typeface="+mj-lt"/>
              <a:buNone/>
            </a:pPr>
            <a:r>
              <a:rPr lang="zh-CN" altLang="en-US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Before the circuit design of </a:t>
            </a:r>
            <a:r>
              <a:rPr lang="en-US" altLang="zh-CN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P20A</a:t>
            </a:r>
            <a:r>
              <a:rPr lang="zh-CN" altLang="en-US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type light boxes, we need to prepare the following things:</a:t>
            </a:r>
            <a:endParaRPr lang="zh-CN" altLang="en-US" dirty="0">
              <a:solidFill>
                <a:srgbClr val="486E1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0" defTabSz="1216660">
              <a:lnSpc>
                <a:spcPct val="120000"/>
              </a:lnSpc>
              <a:buFont typeface="+mj-lt"/>
              <a:buNone/>
            </a:pPr>
            <a:endParaRPr lang="en-US" altLang="zh-CN" dirty="0">
              <a:solidFill>
                <a:srgbClr val="486E1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342900" indent="-342900" defTabSz="1216660">
              <a:lnSpc>
                <a:spcPct val="120000"/>
              </a:lnSpc>
              <a:buFont typeface="+mj-lt"/>
              <a:buAutoNum type="arabicPeriod"/>
            </a:pPr>
            <a:r>
              <a:rPr lang="zh-CN" altLang="en-US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Required application software:</a:t>
            </a:r>
            <a:br>
              <a:rPr lang="zh-CN" altLang="en-US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lang="zh-CN" altLang="en-US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A. Line making software LEDStation 5.1</a:t>
            </a:r>
            <a:br>
              <a:rPr lang="zh-CN" altLang="en-US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lang="zh-CN" altLang="en-US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B. Controller conversion software LED TO LDX V3.7</a:t>
            </a:r>
            <a:endParaRPr lang="zh-CN" altLang="en-US" dirty="0">
              <a:solidFill>
                <a:srgbClr val="486E1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342900" indent="-342900" defTabSz="1216660">
              <a:lnSpc>
                <a:spcPct val="120000"/>
              </a:lnSpc>
              <a:buFont typeface="+mj-lt"/>
              <a:buAutoNum type="arabicPeriod"/>
            </a:pPr>
            <a:endParaRPr lang="zh-CN" altLang="en-US" dirty="0">
              <a:solidFill>
                <a:srgbClr val="486E1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342900" indent="-342900" defTabSz="1216660">
              <a:lnSpc>
                <a:spcPct val="120000"/>
              </a:lnSpc>
              <a:buFont typeface="+mj-lt"/>
              <a:buAutoNum type="arabicPeriod"/>
            </a:pPr>
            <a:r>
              <a:rPr lang="zh-CN" altLang="en-US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Pre-made AF or Flash </a:t>
            </a:r>
            <a:br>
              <a:rPr lang="zh-CN" altLang="en-US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lang="zh-CN" altLang="en-US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black and white animation.</a:t>
            </a:r>
            <a:endParaRPr lang="zh-CN" altLang="en-US" dirty="0">
              <a:solidFill>
                <a:srgbClr val="486E1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342900" indent="-342900" defTabSz="1216660">
              <a:lnSpc>
                <a:spcPct val="120000"/>
              </a:lnSpc>
              <a:buFont typeface="+mj-lt"/>
              <a:buAutoNum type="arabicPeriod"/>
            </a:pPr>
            <a:endParaRPr lang="zh-CN" altLang="en-US" dirty="0">
              <a:solidFill>
                <a:srgbClr val="486E1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342900" indent="-342900" defTabSz="1216660">
              <a:lnSpc>
                <a:spcPct val="120000"/>
              </a:lnSpc>
              <a:buFont typeface="+mj-lt"/>
              <a:buAutoNum type="arabicPeriod"/>
            </a:pPr>
            <a:r>
              <a:rPr lang="zh-CN" altLang="en-US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Line design drawing </a:t>
            </a:r>
            <a:br>
              <a:rPr lang="zh-CN" altLang="en-US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</a:br>
            <a:r>
              <a:rPr lang="zh-CN" altLang="en-US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of </a:t>
            </a:r>
            <a:r>
              <a:rPr lang="en-US" altLang="zh-CN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P20A</a:t>
            </a:r>
            <a:r>
              <a:rPr lang="zh-CN" altLang="en-US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light box</a:t>
            </a:r>
            <a:r>
              <a:rPr lang="en-US" altLang="zh-CN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;</a:t>
            </a:r>
            <a:endParaRPr lang="en-US" altLang="zh-CN" dirty="0">
              <a:solidFill>
                <a:srgbClr val="486E1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0" defTabSz="1216660">
              <a:lnSpc>
                <a:spcPct val="120000"/>
              </a:lnSpc>
              <a:buFont typeface="+mj-lt"/>
              <a:buNone/>
            </a:pPr>
            <a:br>
              <a:rPr lang="zh-CN" altLang="en-US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endParaRPr lang="zh-CN" altLang="en-US" dirty="0">
              <a:solidFill>
                <a:srgbClr val="486E1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145" y="233045"/>
            <a:ext cx="5685790" cy="3032125"/>
          </a:xfrm>
          <a:prstGeom prst="rect">
            <a:avLst/>
          </a:prstGeom>
        </p:spPr>
      </p:pic>
      <p:pic>
        <p:nvPicPr>
          <p:cNvPr id="8" name="图片 7" descr="2. 安装图纸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8210" y="3693160"/>
            <a:ext cx="8467725" cy="2703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1" t="9403" r="64233" b="73728"/>
          <a:stretch>
            <a:fillRect/>
          </a:stretch>
        </p:blipFill>
        <p:spPr>
          <a:xfrm>
            <a:off x="0" y="30909"/>
            <a:ext cx="1110678" cy="92938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10678" y="295548"/>
            <a:ext cx="277119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000" b="1" dirty="0">
                <a:solidFill>
                  <a:srgbClr val="486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02. </a:t>
            </a:r>
            <a:r>
              <a:rPr lang="en-US" altLang="zh-CN" sz="2000" b="1" dirty="0">
                <a:solidFill>
                  <a:srgbClr val="486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Set Size</a:t>
            </a:r>
            <a:endParaRPr lang="en-US" altLang="zh-CN" sz="2000" b="1" dirty="0">
              <a:solidFill>
                <a:srgbClr val="486E1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6215" y="872490"/>
            <a:ext cx="4982845" cy="423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6660">
              <a:lnSpc>
                <a:spcPct val="120000"/>
              </a:lnSpc>
              <a:buNone/>
            </a:pPr>
            <a:r>
              <a:rPr lang="zh-CN" altLang="en-US" dirty="0">
                <a:solidFill>
                  <a:srgbClr val="486E1E"/>
                </a:solidFill>
                <a:ea typeface="微软雅黑" panose="020B0503020204020204" pitchFamily="34" charset="-122"/>
              </a:rPr>
              <a:t>①</a:t>
            </a:r>
            <a:r>
              <a:rPr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Click</a:t>
            </a:r>
            <a:r>
              <a:rPr lang="en-US" dirty="0">
                <a:solidFill>
                  <a:srgbClr val="486E1E"/>
                </a:solidFill>
                <a:ea typeface="微软雅黑" panose="020B0503020204020204" pitchFamily="34" charset="-122"/>
              </a:rPr>
              <a:t>:</a:t>
            </a:r>
            <a:r>
              <a:rPr dirty="0">
                <a:solidFill>
                  <a:srgbClr val="486E1E"/>
                </a:solidFill>
                <a:ea typeface="微软雅黑" panose="020B0503020204020204" pitchFamily="34" charset="-122"/>
              </a:rPr>
              <a:t> "File" -- "New </a:t>
            </a:r>
            <a:r>
              <a:rPr lang="en-US" dirty="0">
                <a:solidFill>
                  <a:srgbClr val="486E1E"/>
                </a:solidFill>
                <a:ea typeface="微软雅黑" panose="020B0503020204020204" pitchFamily="34" charset="-122"/>
              </a:rPr>
              <a:t>F</a:t>
            </a:r>
            <a:r>
              <a:rPr lang="en-US" dirty="0">
                <a:solidFill>
                  <a:srgbClr val="486E1E"/>
                </a:solidFill>
                <a:ea typeface="微软雅黑" panose="020B0503020204020204" pitchFamily="34" charset="-122"/>
              </a:rPr>
              <a:t>older</a:t>
            </a:r>
            <a:r>
              <a:rPr dirty="0">
                <a:solidFill>
                  <a:srgbClr val="486E1E"/>
                </a:solidFill>
                <a:ea typeface="微软雅黑" panose="020B0503020204020204" pitchFamily="34" charset="-122"/>
              </a:rPr>
              <a:t>" -- "Set Size" pops up.</a:t>
            </a:r>
            <a:endParaRPr lang="en-US" altLang="zh-CN" dirty="0">
              <a:solidFill>
                <a:srgbClr val="486E1E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27" name="直接箭头连接符 26"/>
          <p:cNvCxnSpPr/>
          <p:nvPr/>
        </p:nvCxnSpPr>
        <p:spPr>
          <a:xfrm flipH="1">
            <a:off x="2357120" y="2274570"/>
            <a:ext cx="113665" cy="42481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 flipH="1">
            <a:off x="698500" y="2274570"/>
            <a:ext cx="73660" cy="41529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86360" y="4710430"/>
            <a:ext cx="3795395" cy="4235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defTabSz="1216660">
              <a:lnSpc>
                <a:spcPct val="120000"/>
              </a:lnSpc>
              <a:buNone/>
            </a:pPr>
            <a:r>
              <a:rPr lang="zh-CN" altLang="en-US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②The size is set as follows:</a:t>
            </a:r>
            <a:endParaRPr lang="zh-CN" altLang="en-US" dirty="0">
              <a:solidFill>
                <a:srgbClr val="486E1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2" name="图片 11" descr="2.2 长度的计算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2980" y="553085"/>
            <a:ext cx="6058535" cy="3181350"/>
          </a:xfrm>
          <a:prstGeom prst="rect">
            <a:avLst/>
          </a:prstGeom>
        </p:spPr>
      </p:pic>
      <p:pic>
        <p:nvPicPr>
          <p:cNvPr id="13" name="图片 12" descr="2.1高度计算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2980" y="3122930"/>
            <a:ext cx="6058535" cy="345186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1130" y="1286510"/>
            <a:ext cx="5348605" cy="333692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defTabSz="1216660">
              <a:lnSpc>
                <a:spcPct val="120000"/>
              </a:lnSpc>
              <a:buNone/>
            </a:pPr>
            <a:r>
              <a:rPr sz="1600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Width: 66 pixels, the calculation method is shown in the right picture:</a:t>
            </a:r>
            <a:br>
              <a:rPr sz="1600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lang="zh-CN" altLang="en-US" sz="2400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（</a:t>
            </a:r>
            <a:r>
              <a:rPr lang="en-US" altLang="zh-CN" sz="2400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2680</a:t>
            </a:r>
            <a:r>
              <a:rPr lang="en-US" altLang="zh-CN" sz="2400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 </a:t>
            </a:r>
            <a:r>
              <a:rPr lang="en-US" altLang="zh-CN" sz="2400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÷     20 </a:t>
            </a:r>
            <a:r>
              <a:rPr lang="en-US" altLang="zh-CN" sz="2400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   </a:t>
            </a:r>
            <a:r>
              <a:rPr lang="en-US" altLang="zh-CN" sz="2400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=134 </a:t>
            </a:r>
            <a:r>
              <a:rPr lang="zh-CN" altLang="en-US" sz="2400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）</a:t>
            </a:r>
            <a:endParaRPr lang="en-US" altLang="zh-CN" sz="2400" dirty="0">
              <a:solidFill>
                <a:srgbClr val="486E1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defTabSz="1216660">
              <a:lnSpc>
                <a:spcPct val="120000"/>
              </a:lnSpc>
              <a:buNone/>
            </a:pPr>
            <a:r>
              <a:rPr lang="zh-CN" altLang="en-US" sz="1600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             </a:t>
            </a:r>
            <a:endParaRPr lang="zh-CN" altLang="en-US" sz="1600" dirty="0">
              <a:solidFill>
                <a:srgbClr val="486E1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defTabSz="1216660">
              <a:lnSpc>
                <a:spcPct val="120000"/>
              </a:lnSpc>
              <a:buNone/>
            </a:pPr>
            <a:endParaRPr lang="zh-CN" altLang="en-US" sz="1600" dirty="0">
              <a:solidFill>
                <a:srgbClr val="486E1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defTabSz="1216660">
              <a:lnSpc>
                <a:spcPct val="120000"/>
              </a:lnSpc>
              <a:buNone/>
            </a:pPr>
            <a:r>
              <a:rPr lang="zh-CN" altLang="en-US" sz="1600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        </a:t>
            </a:r>
            <a:endParaRPr lang="zh-CN" altLang="en-US" sz="1600" dirty="0">
              <a:solidFill>
                <a:srgbClr val="486E1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defTabSz="1216660">
              <a:lnSpc>
                <a:spcPct val="120000"/>
              </a:lnSpc>
              <a:buNone/>
            </a:pPr>
            <a:endParaRPr lang="zh-CN" altLang="en-US" sz="1600" dirty="0">
              <a:solidFill>
                <a:srgbClr val="486E1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defTabSz="1216660">
              <a:lnSpc>
                <a:spcPct val="120000"/>
              </a:lnSpc>
              <a:buNone/>
            </a:pPr>
            <a:endParaRPr lang="zh-CN" altLang="en-US" sz="1600" dirty="0">
              <a:solidFill>
                <a:srgbClr val="486E1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defTabSz="1216660">
              <a:lnSpc>
                <a:spcPct val="120000"/>
              </a:lnSpc>
              <a:buNone/>
            </a:pPr>
            <a:r>
              <a:rPr sz="1600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Height: </a:t>
            </a:r>
            <a:r>
              <a:rPr lang="en-US" sz="1600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62</a:t>
            </a:r>
            <a:r>
              <a:rPr sz="1600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pixels</a:t>
            </a:r>
            <a:br>
              <a:rPr sz="1600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lang="zh-CN" altLang="en-US" sz="2400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（</a:t>
            </a:r>
            <a:r>
              <a:rPr lang="en-US" altLang="zh-CN" sz="2400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1240 </a:t>
            </a:r>
            <a:r>
              <a:rPr lang="en-US" altLang="zh-CN" sz="2400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÷ 20 = 62 </a:t>
            </a:r>
            <a:r>
              <a:rPr lang="zh-CN" altLang="en-US" sz="2400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）</a:t>
            </a:r>
            <a:endParaRPr lang="zh-CN" altLang="en-US" sz="1600" dirty="0">
              <a:solidFill>
                <a:srgbClr val="486E1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8130" y="2689860"/>
            <a:ext cx="914400" cy="86614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defTabSz="121666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486E1E"/>
                </a:solidFill>
                <a:ea typeface="微软雅黑" panose="020B0503020204020204" pitchFamily="34" charset="-122"/>
                <a:sym typeface="+mn-ea"/>
              </a:rPr>
              <a:t>Total length of light box</a:t>
            </a:r>
            <a:endParaRPr lang="zh-CN" altLang="en-US" sz="1400" dirty="0">
              <a:solidFill>
                <a:srgbClr val="486E1E"/>
              </a:solidFill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10690" y="2699385"/>
            <a:ext cx="1406525" cy="60769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defTabSz="1216660">
              <a:lnSpc>
                <a:spcPct val="120000"/>
              </a:lnSpc>
              <a:buNone/>
            </a:pPr>
            <a:r>
              <a:rPr sz="1400" dirty="0">
                <a:solidFill>
                  <a:srgbClr val="486E1E"/>
                </a:solidFill>
                <a:ea typeface="微软雅黑" panose="020B0503020204020204" pitchFamily="34" charset="-122"/>
              </a:rPr>
              <a:t>Panel light spacing (P</a:t>
            </a:r>
            <a:r>
              <a:rPr lang="en-US" sz="1400" dirty="0">
                <a:solidFill>
                  <a:srgbClr val="486E1E"/>
                </a:solidFill>
                <a:ea typeface="微软雅黑" panose="020B0503020204020204" pitchFamily="34" charset="-122"/>
              </a:rPr>
              <a:t>20A</a:t>
            </a:r>
            <a:r>
              <a:rPr sz="1400" dirty="0">
                <a:solidFill>
                  <a:srgbClr val="486E1E"/>
                </a:solidFill>
                <a:ea typeface="微软雅黑" panose="020B0503020204020204" pitchFamily="34" charset="-122"/>
              </a:rPr>
              <a:t>)</a:t>
            </a:r>
            <a:endParaRPr sz="1400" dirty="0">
              <a:solidFill>
                <a:srgbClr val="486E1E"/>
              </a:solidFill>
              <a:ea typeface="微软雅黑" panose="020B0503020204020204" pitchFamily="34" charset="-122"/>
            </a:endParaRPr>
          </a:p>
        </p:txBody>
      </p:sp>
      <p:pic>
        <p:nvPicPr>
          <p:cNvPr id="15" name="图片 14" descr="3.1像素的大小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610" y="5149215"/>
            <a:ext cx="3066415" cy="161734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1" t="9403" r="64233" b="73728"/>
          <a:stretch>
            <a:fillRect/>
          </a:stretch>
        </p:blipFill>
        <p:spPr>
          <a:xfrm>
            <a:off x="0" y="30909"/>
            <a:ext cx="1110678" cy="92938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10615" y="295275"/>
            <a:ext cx="40824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000" b="1" dirty="0">
                <a:solidFill>
                  <a:srgbClr val="486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03. Confirmation of pixels</a:t>
            </a:r>
            <a:endParaRPr lang="en-US" altLang="zh-CN" sz="2000" b="1" dirty="0">
              <a:solidFill>
                <a:srgbClr val="486E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6557" y="866274"/>
            <a:ext cx="6693303" cy="3688079"/>
            <a:chOff x="700020" y="2446296"/>
            <a:chExt cx="5617332" cy="3101234"/>
          </a:xfrm>
        </p:grpSpPr>
        <p:sp>
          <p:nvSpPr>
            <p:cNvPr id="9" name="Oval 34"/>
            <p:cNvSpPr/>
            <p:nvPr/>
          </p:nvSpPr>
          <p:spPr bwMode="auto">
            <a:xfrm>
              <a:off x="700020" y="2486888"/>
              <a:ext cx="703262" cy="701675"/>
            </a:xfrm>
            <a:prstGeom prst="ellipse">
              <a:avLst/>
            </a:prstGeom>
            <a:solidFill>
              <a:srgbClr val="5F99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</a:t>
              </a:r>
              <a:endParaRPr 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Oval 32"/>
            <p:cNvSpPr/>
            <p:nvPr/>
          </p:nvSpPr>
          <p:spPr bwMode="auto">
            <a:xfrm>
              <a:off x="5614090" y="2446296"/>
              <a:ext cx="703262" cy="703262"/>
            </a:xfrm>
            <a:prstGeom prst="ellipse">
              <a:avLst/>
            </a:prstGeom>
            <a:solidFill>
              <a:srgbClr val="5F99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2</a:t>
              </a:r>
              <a:endParaRPr 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Title 13"/>
            <p:cNvSpPr txBox="1"/>
            <p:nvPr/>
          </p:nvSpPr>
          <p:spPr bwMode="auto">
            <a:xfrm>
              <a:off x="700020" y="4682516"/>
              <a:ext cx="2838873" cy="865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262" tIns="45631" rIns="91262" bIns="45631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615" y="760095"/>
            <a:ext cx="4029075" cy="1143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4210" y="560070"/>
            <a:ext cx="4048125" cy="12573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9170" y="2234565"/>
            <a:ext cx="7134225" cy="4305300"/>
          </a:xfrm>
          <a:prstGeom prst="rect">
            <a:avLst/>
          </a:prstGeom>
        </p:spPr>
      </p:pic>
      <p:sp>
        <p:nvSpPr>
          <p:cNvPr id="12" name="Oval 32"/>
          <p:cNvSpPr/>
          <p:nvPr/>
        </p:nvSpPr>
        <p:spPr bwMode="auto">
          <a:xfrm>
            <a:off x="1892332" y="3621539"/>
            <a:ext cx="837968" cy="836340"/>
          </a:xfrm>
          <a:prstGeom prst="ellipse">
            <a:avLst/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endParaRPr lang="en-US" sz="32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1" t="9403" r="64233" b="73728"/>
          <a:stretch>
            <a:fillRect/>
          </a:stretch>
        </p:blipFill>
        <p:spPr>
          <a:xfrm>
            <a:off x="0" y="30909"/>
            <a:ext cx="1110678" cy="92938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74090" y="195580"/>
            <a:ext cx="47231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000" b="1" dirty="0">
                <a:solidFill>
                  <a:srgbClr val="486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04. Module type selection</a:t>
            </a:r>
            <a:endParaRPr lang="en-US" altLang="zh-CN" sz="2000" b="1" dirty="0">
              <a:solidFill>
                <a:srgbClr val="486E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6073" y="1141864"/>
            <a:ext cx="5660158" cy="5518150"/>
            <a:chOff x="740523" y="2530661"/>
            <a:chExt cx="4750268" cy="4640105"/>
          </a:xfrm>
        </p:grpSpPr>
        <p:sp>
          <p:nvSpPr>
            <p:cNvPr id="9" name="Oval 34"/>
            <p:cNvSpPr/>
            <p:nvPr/>
          </p:nvSpPr>
          <p:spPr bwMode="auto">
            <a:xfrm>
              <a:off x="823659" y="3420249"/>
              <a:ext cx="703262" cy="701675"/>
            </a:xfrm>
            <a:prstGeom prst="ellipse">
              <a:avLst/>
            </a:prstGeom>
            <a:solidFill>
              <a:srgbClr val="5F99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</a:t>
              </a:r>
              <a:endParaRPr lang="en-US" sz="4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Oval 32"/>
            <p:cNvSpPr/>
            <p:nvPr/>
          </p:nvSpPr>
          <p:spPr bwMode="auto">
            <a:xfrm>
              <a:off x="4787529" y="2530661"/>
              <a:ext cx="703262" cy="703262"/>
            </a:xfrm>
            <a:prstGeom prst="ellipse">
              <a:avLst/>
            </a:prstGeom>
            <a:solidFill>
              <a:srgbClr val="5F99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40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2</a:t>
              </a:r>
              <a:endParaRPr lang="en-US" sz="4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Content Placeholder 2"/>
            <p:cNvSpPr txBox="1"/>
            <p:nvPr/>
          </p:nvSpPr>
          <p:spPr bwMode="auto">
            <a:xfrm>
              <a:off x="740523" y="5471708"/>
              <a:ext cx="4647609" cy="16990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262" tIns="45631" rIns="91262" bIns="4563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6660">
                <a:lnSpc>
                  <a:spcPct val="120000"/>
                </a:lnSpc>
                <a:buNone/>
              </a:pPr>
              <a:r>
                <a:rPr lang="zh-CN" altLang="en-US" dirty="0">
                  <a:solidFill>
                    <a:srgbClr val="486E1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According to the installation direction of the arrow indicated in the installation drawing of the light box panel, as shown in the figure above</a:t>
              </a:r>
              <a:r>
                <a:rPr lang="en-US" altLang="zh-CN" dirty="0">
                  <a:solidFill>
                    <a:srgbClr val="486E1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.</a:t>
              </a:r>
              <a:endParaRPr lang="zh-CN" altLang="en-US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defTabSz="1216660">
                <a:lnSpc>
                  <a:spcPct val="120000"/>
                </a:lnSpc>
                <a:buNone/>
              </a:pPr>
              <a:endParaRPr lang="zh-CN" altLang="en-US" dirty="0">
                <a:solidFill>
                  <a:srgbClr val="486E1E"/>
                </a:solidFill>
                <a:ea typeface="微软雅黑" panose="020B0503020204020204" pitchFamily="34" charset="-122"/>
              </a:endParaRPr>
            </a:p>
            <a:p>
              <a:pPr defTabSz="1216660">
                <a:lnSpc>
                  <a:spcPct val="120000"/>
                </a:lnSpc>
                <a:buNone/>
              </a:pPr>
              <a:endParaRPr lang="zh-CN" altLang="en-US" dirty="0">
                <a:solidFill>
                  <a:srgbClr val="486E1E"/>
                </a:solidFill>
                <a:ea typeface="微软雅黑" panose="020B0503020204020204" pitchFamily="34" charset="-122"/>
              </a:endParaRPr>
            </a:p>
            <a:p>
              <a:pPr defTabSz="1216660">
                <a:lnSpc>
                  <a:spcPct val="120000"/>
                </a:lnSpc>
                <a:buNone/>
              </a:pPr>
              <a:endParaRPr lang="zh-CN" altLang="en-US" dirty="0">
                <a:solidFill>
                  <a:srgbClr val="486E1E"/>
                </a:solidFill>
                <a:ea typeface="微软雅黑" panose="020B0503020204020204" pitchFamily="34" charset="-122"/>
              </a:endParaRPr>
            </a:p>
            <a:p>
              <a:pPr defTabSz="1216660">
                <a:lnSpc>
                  <a:spcPct val="120000"/>
                </a:lnSpc>
                <a:buNone/>
              </a:pPr>
              <a:endPara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0" name="Content Placeholder 2"/>
          <p:cNvSpPr txBox="1"/>
          <p:nvPr/>
        </p:nvSpPr>
        <p:spPr bwMode="auto">
          <a:xfrm>
            <a:off x="6131560" y="4255770"/>
            <a:ext cx="5623560" cy="2404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62" tIns="45631" rIns="91262" bIns="4563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6660">
              <a:lnSpc>
                <a:spcPct val="120000"/>
              </a:lnSpc>
              <a:buNone/>
            </a:pPr>
            <a:endParaRPr lang="zh-CN" altLang="en-US" dirty="0">
              <a:solidFill>
                <a:srgbClr val="486E1E"/>
              </a:solidFill>
              <a:ea typeface="微软雅黑" panose="020B0503020204020204" pitchFamily="34" charset="-122"/>
            </a:endParaRPr>
          </a:p>
          <a:p>
            <a:pPr defTabSz="1216660">
              <a:lnSpc>
                <a:spcPct val="120000"/>
              </a:lnSpc>
              <a:buNone/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Note：Please ensure that the panel is installed in the same direction as the drawing to prevent short circuit.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3160" y="845185"/>
            <a:ext cx="3400425" cy="3543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1075" y="960120"/>
            <a:ext cx="5579110" cy="284670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1" t="9403" r="64233" b="73728"/>
          <a:stretch>
            <a:fillRect/>
          </a:stretch>
        </p:blipFill>
        <p:spPr>
          <a:xfrm>
            <a:off x="0" y="30909"/>
            <a:ext cx="1110678" cy="92938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10615" y="295275"/>
            <a:ext cx="56407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486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05. </a:t>
            </a:r>
            <a:r>
              <a:rPr lang="en-US" altLang="zh-CN" sz="2000" b="1" dirty="0">
                <a:solidFill>
                  <a:srgbClr val="486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Controller parameter setting</a:t>
            </a:r>
            <a:endParaRPr lang="en-US" altLang="zh-CN" sz="2000" b="1" dirty="0">
              <a:solidFill>
                <a:srgbClr val="486E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34"/>
          <p:cNvSpPr/>
          <p:nvPr/>
        </p:nvSpPr>
        <p:spPr bwMode="auto">
          <a:xfrm>
            <a:off x="272448" y="1693058"/>
            <a:ext cx="837968" cy="834453"/>
          </a:xfrm>
          <a:prstGeom prst="ellipse">
            <a:avLst/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endParaRPr lang="en-US" sz="4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865" y="828675"/>
            <a:ext cx="2343150" cy="5962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2545" y="1184275"/>
            <a:ext cx="7966710" cy="4973955"/>
          </a:xfrm>
          <a:prstGeom prst="rect">
            <a:avLst/>
          </a:prstGeom>
        </p:spPr>
      </p:pic>
      <p:sp>
        <p:nvSpPr>
          <p:cNvPr id="8" name="Oval 34"/>
          <p:cNvSpPr/>
          <p:nvPr/>
        </p:nvSpPr>
        <p:spPr bwMode="auto">
          <a:xfrm>
            <a:off x="5457858" y="295423"/>
            <a:ext cx="837968" cy="834453"/>
          </a:xfrm>
          <a:prstGeom prst="ellipse">
            <a:avLst/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endParaRPr lang="en-US" sz="4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5305" y="2799080"/>
            <a:ext cx="4780280" cy="220535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 bwMode="auto">
          <a:xfrm>
            <a:off x="6296025" y="444500"/>
            <a:ext cx="3948430" cy="754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262" tIns="45631" rIns="91262" bIns="45631" rtlCol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 defTabSz="1216660">
              <a:lnSpc>
                <a:spcPct val="120000"/>
              </a:lnSpc>
              <a:buClrTx/>
              <a:buSzTx/>
              <a:buFontTx/>
            </a:pPr>
            <a:r>
              <a:rPr lang="zh-CN" altLang="en-US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Follow the steps in the image below and finally click "Exit"</a:t>
            </a:r>
            <a:endParaRPr lang="zh-CN" altLang="en-US" dirty="0">
              <a:solidFill>
                <a:srgbClr val="486E1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1" t="9403" r="64233" b="73728"/>
          <a:stretch>
            <a:fillRect/>
          </a:stretch>
        </p:blipFill>
        <p:spPr>
          <a:xfrm>
            <a:off x="0" y="30909"/>
            <a:ext cx="1110678" cy="92938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10615" y="295275"/>
            <a:ext cx="56407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486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05. </a:t>
            </a:r>
            <a:r>
              <a:rPr lang="en-US" altLang="zh-CN" sz="2000" b="1" dirty="0">
                <a:solidFill>
                  <a:srgbClr val="486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Controller parameter setting</a:t>
            </a:r>
            <a:endParaRPr lang="en-US" altLang="zh-CN" sz="2000" b="1" dirty="0">
              <a:solidFill>
                <a:srgbClr val="486E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34"/>
          <p:cNvSpPr/>
          <p:nvPr/>
        </p:nvSpPr>
        <p:spPr bwMode="auto">
          <a:xfrm>
            <a:off x="435643" y="1075203"/>
            <a:ext cx="837968" cy="834453"/>
          </a:xfrm>
          <a:prstGeom prst="ellipse">
            <a:avLst/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endParaRPr lang="en-US" sz="4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 bwMode="auto">
          <a:xfrm>
            <a:off x="1273810" y="1306830"/>
            <a:ext cx="4648200" cy="526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262" tIns="45631" rIns="91262" bIns="45631" rtlCol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l" defTabSz="1216660">
              <a:lnSpc>
                <a:spcPct val="120000"/>
              </a:lnSpc>
              <a:buClrTx/>
              <a:buSzTx/>
              <a:buFontTx/>
            </a:pPr>
            <a:r>
              <a:rPr lang="zh-CN" altLang="en-US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Click, </a:t>
            </a:r>
            <a:r>
              <a:rPr lang="en-US" altLang="zh-CN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No.</a:t>
            </a:r>
            <a:r>
              <a:rPr lang="zh-CN" altLang="en-US" dirty="0">
                <a:solidFill>
                  <a:srgbClr val="486E1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1, and save the file as: dz-1.lnf</a:t>
            </a:r>
            <a:endParaRPr lang="zh-CN" altLang="en-US" dirty="0">
              <a:solidFill>
                <a:srgbClr val="486E1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285" y="1909445"/>
            <a:ext cx="7131050" cy="45491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1" t="9403" r="64233" b="73728"/>
          <a:stretch>
            <a:fillRect/>
          </a:stretch>
        </p:blipFill>
        <p:spPr>
          <a:xfrm>
            <a:off x="0" y="30909"/>
            <a:ext cx="1110678" cy="92938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10615" y="295275"/>
            <a:ext cx="44100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486E1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06. </a:t>
            </a:r>
            <a:r>
              <a:rPr lang="en-US" altLang="zh-CN" sz="2000" b="1" dirty="0">
                <a:solidFill>
                  <a:srgbClr val="486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Import </a:t>
            </a:r>
            <a:r>
              <a:rPr lang="zh-CN" altLang="en-US" sz="2000" b="1" dirty="0">
                <a:solidFill>
                  <a:srgbClr val="486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Animation</a:t>
            </a:r>
            <a:endParaRPr lang="zh-CN" altLang="en-US" sz="2000" b="1" dirty="0">
              <a:solidFill>
                <a:srgbClr val="486E1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34"/>
          <p:cNvSpPr/>
          <p:nvPr/>
        </p:nvSpPr>
        <p:spPr bwMode="auto">
          <a:xfrm>
            <a:off x="368333" y="763418"/>
            <a:ext cx="837968" cy="834453"/>
          </a:xfrm>
          <a:prstGeom prst="ellipse">
            <a:avLst/>
          </a:prstGeom>
          <a:solidFill>
            <a:srgbClr val="5F9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endParaRPr lang="en-US" sz="4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215" y="2045335"/>
            <a:ext cx="9140190" cy="46050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6345" y="3173095"/>
            <a:ext cx="4014470" cy="26606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321435" y="908685"/>
            <a:ext cx="104286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Note: 1. Make black and white after </a:t>
            </a:r>
            <a:r>
              <a:rPr lang="en-US" altLang="zh-CN">
                <a:solidFill>
                  <a:srgbClr val="FF0000"/>
                </a:solidFill>
              </a:rPr>
              <a:t>AE</a:t>
            </a:r>
            <a:r>
              <a:rPr lang="zh-CN" altLang="en-US">
                <a:solidFill>
                  <a:srgbClr val="FF0000"/>
                </a:solidFill>
              </a:rPr>
              <a:t>/Flash animations that match the pictures in advance;        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en-US" altLang="zh-CN">
                <a:solidFill>
                  <a:srgbClr val="FF0000"/>
                </a:solidFill>
              </a:rPr>
              <a:t>           </a:t>
            </a:r>
            <a:r>
              <a:rPr lang="zh-CN" altLang="en-US">
                <a:solidFill>
                  <a:srgbClr val="FF0000"/>
                </a:solidFill>
              </a:rPr>
              <a:t>2. During the animation import process, please wait for the progress bar to complete.          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en-US" altLang="zh-CN">
                <a:solidFill>
                  <a:srgbClr val="FF0000"/>
                </a:solidFill>
              </a:rPr>
              <a:t>           </a:t>
            </a:r>
            <a:r>
              <a:rPr lang="zh-CN" altLang="en-US">
                <a:solidFill>
                  <a:srgbClr val="FF0000"/>
                </a:solidFill>
              </a:rPr>
              <a:t>3. Save the dZ-1. Led file after the process is complete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Y2ZmNDZiMWEzNDBiMTM3ZDc2NzFkNDMyZjEzMDUyZTcifQ=="/>
</p:tagLst>
</file>

<file path=ppt/theme/theme1.xml><?xml version="1.0" encoding="utf-8"?>
<a:theme xmlns:a="http://schemas.openxmlformats.org/drawingml/2006/main" name="亮亮图文旗舰店https://liangliangtuwen.tmall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1970</Words>
  <Application>WPS 演示</Application>
  <PresentationFormat>自定义</PresentationFormat>
  <Paragraphs>131</Paragraphs>
  <Slides>12</Slides>
  <Notes>1</Notes>
  <HiddenSlides>2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幼圆</vt:lpstr>
      <vt:lpstr>微软雅黑</vt:lpstr>
      <vt:lpstr>Calibri</vt:lpstr>
      <vt:lpstr>Impact</vt:lpstr>
      <vt:lpstr>方正启体简体</vt:lpstr>
      <vt:lpstr>Britannic Bold</vt:lpstr>
      <vt:lpstr>Arial Unicode MS</vt:lpstr>
      <vt:lpstr>Calibri Light</vt:lpstr>
      <vt:lpstr>Yu Gothic UI Semibold</vt:lpstr>
      <vt:lpstr>亮亮图文旗舰店https://liangliangtuwen.tmall.com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三南科技光源</cp:lastModifiedBy>
  <cp:revision>61</cp:revision>
  <dcterms:created xsi:type="dcterms:W3CDTF">2017-05-24T13:30:00Z</dcterms:created>
  <dcterms:modified xsi:type="dcterms:W3CDTF">2024-09-12T04:59:32Z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EE9DFF75322D4138B1EB01CB75783E87</vt:lpwstr>
  </property>
</Properties>
</file>